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5" r:id="rId1"/>
  </p:sldMasterIdLst>
  <p:notesMasterIdLst>
    <p:notesMasterId r:id="rId7"/>
  </p:notesMasterIdLst>
  <p:handoutMasterIdLst>
    <p:handoutMasterId r:id="rId8"/>
  </p:handoutMasterIdLst>
  <p:sldIdLst>
    <p:sldId id="451" r:id="rId2"/>
    <p:sldId id="452" r:id="rId3"/>
    <p:sldId id="446" r:id="rId4"/>
    <p:sldId id="453" r:id="rId5"/>
    <p:sldId id="450" r:id="rId6"/>
  </p:sldIdLst>
  <p:sldSz cx="12192000" cy="6858000"/>
  <p:notesSz cx="6950075" cy="9236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6"/>
    <a:srgbClr val="FF6600"/>
    <a:srgbClr val="00A2E4"/>
    <a:srgbClr val="3399FF"/>
    <a:srgbClr val="E05A22"/>
    <a:srgbClr val="CCECFF"/>
    <a:srgbClr val="FF5050"/>
    <a:srgbClr val="FFCC99"/>
    <a:srgbClr val="CC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76" autoAdjust="0"/>
    <p:restoredTop sz="99533" autoAdjust="0"/>
  </p:normalViewPr>
  <p:slideViewPr>
    <p:cSldViewPr snapToGrid="0" snapToObjects="1">
      <p:cViewPr varScale="1">
        <p:scale>
          <a:sx n="48" d="100"/>
          <a:sy n="48" d="100"/>
        </p:scale>
        <p:origin x="72" y="15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6" d="100"/>
        <a:sy n="116" d="100"/>
      </p:scale>
      <p:origin x="0" y="-804"/>
    </p:cViewPr>
  </p:sorterViewPr>
  <p:notesViewPr>
    <p:cSldViewPr snapToGrid="0" snapToObjects="1">
      <p:cViewPr varScale="1">
        <p:scale>
          <a:sx n="64" d="100"/>
          <a:sy n="64" d="100"/>
        </p:scale>
        <p:origin x="-3082" y="-62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rent%20Struthers\42Serve%20LLC\ATIS\STIGA\GA%20Board\Implementation\Registration\STIPA%20Registration%20Sta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Authorized SPs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Authorized SPs</c:v>
                </c:pt>
              </c:strCache>
            </c:strRef>
          </c:tx>
          <c:spPr>
            <a:ln w="28575" cap="rnd">
              <a:solidFill>
                <a:srgbClr val="005496"/>
              </a:solidFill>
              <a:round/>
            </a:ln>
            <a:effectLst/>
          </c:spPr>
          <c:marker>
            <c:symbol val="none"/>
          </c:marker>
          <c:cat>
            <c:numRef>
              <c:f>Sheet1!$B$1:$Q$1</c:f>
              <c:numCache>
                <c:formatCode>m/d/yyyy</c:formatCode>
                <c:ptCount val="16"/>
                <c:pt idx="0">
                  <c:v>43830</c:v>
                </c:pt>
                <c:pt idx="1">
                  <c:v>43860</c:v>
                </c:pt>
                <c:pt idx="2">
                  <c:v>43890</c:v>
                </c:pt>
                <c:pt idx="3">
                  <c:v>43921</c:v>
                </c:pt>
                <c:pt idx="4">
                  <c:v>43951</c:v>
                </c:pt>
                <c:pt idx="5">
                  <c:v>43982</c:v>
                </c:pt>
                <c:pt idx="6">
                  <c:v>44011</c:v>
                </c:pt>
                <c:pt idx="7">
                  <c:v>44043</c:v>
                </c:pt>
                <c:pt idx="8">
                  <c:v>44074</c:v>
                </c:pt>
                <c:pt idx="9">
                  <c:v>44099</c:v>
                </c:pt>
                <c:pt idx="10">
                  <c:v>44135</c:v>
                </c:pt>
                <c:pt idx="11">
                  <c:v>44165</c:v>
                </c:pt>
                <c:pt idx="12">
                  <c:v>44195</c:v>
                </c:pt>
                <c:pt idx="13">
                  <c:v>44227</c:v>
                </c:pt>
                <c:pt idx="14">
                  <c:v>44255</c:v>
                </c:pt>
                <c:pt idx="15">
                  <c:v>44286</c:v>
                </c:pt>
              </c:numCache>
            </c:numRef>
          </c:cat>
          <c:val>
            <c:numRef>
              <c:f>Sheet1!$B$2:$Q$2</c:f>
              <c:numCache>
                <c:formatCode>General</c:formatCode>
                <c:ptCount val="16"/>
                <c:pt idx="0">
                  <c:v>3</c:v>
                </c:pt>
                <c:pt idx="1">
                  <c:v>4</c:v>
                </c:pt>
                <c:pt idx="2">
                  <c:v>8</c:v>
                </c:pt>
                <c:pt idx="3">
                  <c:v>13</c:v>
                </c:pt>
                <c:pt idx="4">
                  <c:v>17</c:v>
                </c:pt>
                <c:pt idx="5">
                  <c:v>22</c:v>
                </c:pt>
                <c:pt idx="6">
                  <c:v>30</c:v>
                </c:pt>
                <c:pt idx="7">
                  <c:v>36</c:v>
                </c:pt>
                <c:pt idx="8">
                  <c:v>41</c:v>
                </c:pt>
                <c:pt idx="9">
                  <c:v>46</c:v>
                </c:pt>
                <c:pt idx="10">
                  <c:v>54</c:v>
                </c:pt>
                <c:pt idx="11">
                  <c:v>64</c:v>
                </c:pt>
                <c:pt idx="12">
                  <c:v>74</c:v>
                </c:pt>
                <c:pt idx="13">
                  <c:v>100</c:v>
                </c:pt>
                <c:pt idx="14">
                  <c:v>120</c:v>
                </c:pt>
                <c:pt idx="15">
                  <c:v>147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6B-45A0-9C26-2C32FDF587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86515792"/>
        <c:axId val="1886490832"/>
      </c:lineChart>
      <c:dateAx>
        <c:axId val="188651579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886490832"/>
        <c:crosses val="autoZero"/>
        <c:auto val="1"/>
        <c:lblOffset val="100"/>
        <c:baseTimeUnit val="days"/>
      </c:dateAx>
      <c:valAx>
        <c:axId val="1886490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886515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9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12D8A1E-D52C-4304-8434-C4E1A2E00059}" type="datetimeFigureOut">
              <a:rPr lang="en-US">
                <a:latin typeface="Tahoma" panose="020B0604030504040204" pitchFamily="34" charset="0"/>
              </a:rPr>
              <a:pPr>
                <a:defRPr/>
              </a:pPr>
              <a:t>4/8/2021</a:t>
            </a:fld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9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D5D548D-CE9B-4D8F-AC57-8A9BC0BA492A}" type="slidenum">
              <a:rPr lang="en-US">
                <a:latin typeface="Tahoma" panose="020B0604030504040204" pitchFamily="34" charset="0"/>
              </a:rPr>
              <a:pPr>
                <a:defRPr/>
              </a:pPr>
              <a:t>‹#›</a:t>
            </a:fld>
            <a:endParaRPr lang="en-US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9114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i="0">
                <a:latin typeface="Tahoma" panose="020B0604030504040204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 smtClean="0">
                <a:latin typeface="Tahoma" panose="020B0604030504040204" pitchFamily="34" charset="0"/>
                <a:cs typeface="+mn-cs"/>
              </a:defRPr>
            </a:lvl1pPr>
          </a:lstStyle>
          <a:p>
            <a:pPr>
              <a:defRPr/>
            </a:pPr>
            <a:fld id="{4AD44489-E495-4718-8D9A-86FB8F2139E1}" type="datetimeFigureOut">
              <a:rPr lang="en-US" smtClean="0"/>
              <a:pPr>
                <a:defRPr/>
              </a:pPr>
              <a:t>4/8/2021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5" tIns="46237" rIns="92475" bIns="4623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9" y="4387137"/>
            <a:ext cx="5560060" cy="4156234"/>
          </a:xfrm>
          <a:prstGeom prst="rect">
            <a:avLst/>
          </a:prstGeom>
        </p:spPr>
        <p:txBody>
          <a:bodyPr vert="horz" lIns="92475" tIns="46237" rIns="92475" bIns="46237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i="0">
                <a:latin typeface="Tahoma" panose="020B0604030504040204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 smtClean="0">
                <a:latin typeface="Tahoma" panose="020B0604030504040204" pitchFamily="34" charset="0"/>
                <a:cs typeface="+mn-cs"/>
              </a:defRPr>
            </a:lvl1pPr>
          </a:lstStyle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502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1F6BFD9-B3D5-CA4E-A9D9-773DBB006D7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6990" y="3012382"/>
            <a:ext cx="6402797" cy="2481176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>
              <a:lnSpc>
                <a:spcPct val="200000"/>
              </a:lnSpc>
            </a:pPr>
            <a:r>
              <a:rPr lang="en-US" dirty="0"/>
              <a:t>Presenter’s Name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Position, Organization</a:t>
            </a:r>
          </a:p>
          <a:p>
            <a:pPr>
              <a:lnSpc>
                <a:spcPct val="200000"/>
              </a:lnSpc>
            </a:pPr>
            <a:r>
              <a:rPr lang="en-US" dirty="0"/>
              <a:t>Presenter’s Name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Position, Organization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839F29B1-36B3-CE42-87EE-544FC030C2B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6990" y="5877911"/>
            <a:ext cx="6376476" cy="6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Month xx, Year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C1797F-BBE2-1041-A32C-C67904DB0D8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6990" y="1401160"/>
            <a:ext cx="6461143" cy="13065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435AE6B-B104-4623-8AE8-795FF344B9D3}"/>
              </a:ext>
            </a:extLst>
          </p:cNvPr>
          <p:cNvSpPr/>
          <p:nvPr userDrawn="1"/>
        </p:nvSpPr>
        <p:spPr>
          <a:xfrm>
            <a:off x="12036552" y="0"/>
            <a:ext cx="155448" cy="68580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61839AC2-555B-4E75-8628-F1D27CCE662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1792" y="374904"/>
            <a:ext cx="144795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8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treet&#10;&#10;Description automatically generated">
            <a:extLst>
              <a:ext uri="{FF2B5EF4-FFF2-40B4-BE49-F238E27FC236}">
                <a16:creationId xmlns:a16="http://schemas.microsoft.com/office/drawing/2014/main" id="{62ECC38B-9C6F-6742-8BCA-576B5E88DF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"/>
            <a:ext cx="12188952" cy="913359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C4A52EE-86B8-43E6-A7AE-EB43655B6338}"/>
              </a:ext>
            </a:extLst>
          </p:cNvPr>
          <p:cNvCxnSpPr/>
          <p:nvPr userDrawn="1"/>
        </p:nvCxnSpPr>
        <p:spPr>
          <a:xfrm>
            <a:off x="457200" y="3429000"/>
            <a:ext cx="9142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A03758-B132-2945-B787-1B6B7AAAE45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28600"/>
            <a:ext cx="11274552" cy="45720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Add title here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B8AFE71-CD08-7245-A18B-4FA5E8E56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11274552" cy="3959352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spcBef>
                <a:spcPts val="1032"/>
              </a:spcBef>
              <a:buClr>
                <a:srgbClr val="005496"/>
              </a:buClr>
              <a:buFont typeface="Arial" pitchFamily="34" charset="0"/>
              <a:buChar char="•"/>
              <a:defRPr sz="2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005496"/>
              </a:buClr>
              <a:defRPr sz="20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9F0B4D8-4094-704B-A256-FCF55FDC8C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72800" y="6446520"/>
            <a:ext cx="758952" cy="182880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sz="1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314AC9-D460-4A82-8AA8-CC6B18688E1C}"/>
              </a:ext>
            </a:extLst>
          </p:cNvPr>
          <p:cNvSpPr/>
          <p:nvPr userDrawn="1"/>
        </p:nvSpPr>
        <p:spPr>
          <a:xfrm>
            <a:off x="12034281" y="0"/>
            <a:ext cx="155448" cy="9144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CBB22BAE-1B5C-489F-83F7-120DD7E3E6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199" y="6172200"/>
            <a:ext cx="1206631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66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treet&#10;&#10;Description automatically generated">
            <a:extLst>
              <a:ext uri="{FF2B5EF4-FFF2-40B4-BE49-F238E27FC236}">
                <a16:creationId xmlns:a16="http://schemas.microsoft.com/office/drawing/2014/main" id="{62ECC38B-9C6F-6742-8BCA-576B5E88DF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"/>
            <a:ext cx="12188952" cy="913359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C4A52EE-86B8-43E6-A7AE-EB43655B6338}"/>
              </a:ext>
            </a:extLst>
          </p:cNvPr>
          <p:cNvCxnSpPr/>
          <p:nvPr userDrawn="1"/>
        </p:nvCxnSpPr>
        <p:spPr>
          <a:xfrm>
            <a:off x="457200" y="3429000"/>
            <a:ext cx="9142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A03758-B132-2945-B787-1B6B7AAAE45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28600"/>
            <a:ext cx="11274552" cy="45720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Add title here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B8AFE71-CD08-7245-A18B-4FA5E8E56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5413248" cy="3959352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spcBef>
                <a:spcPts val="1032"/>
              </a:spcBef>
              <a:buClr>
                <a:srgbClr val="005496"/>
              </a:buClr>
              <a:buFont typeface="Arial" pitchFamily="34" charset="0"/>
              <a:buChar char="•"/>
              <a:defRPr sz="2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005496"/>
              </a:buClr>
              <a:defRPr sz="20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9F0B4D8-4094-704B-A256-FCF55FDC8C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72800" y="6446520"/>
            <a:ext cx="758952" cy="182880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sz="1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314AC9-D460-4A82-8AA8-CC6B18688E1C}"/>
              </a:ext>
            </a:extLst>
          </p:cNvPr>
          <p:cNvSpPr/>
          <p:nvPr userDrawn="1"/>
        </p:nvSpPr>
        <p:spPr>
          <a:xfrm>
            <a:off x="12034281" y="0"/>
            <a:ext cx="155448" cy="9144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CBB22BAE-1B5C-489F-83F7-120DD7E3E6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199" y="6172200"/>
            <a:ext cx="1206631" cy="457200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C76F153-B49A-46CE-9A90-F6D729A0BF8B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21555" y="1600200"/>
            <a:ext cx="5413248" cy="3959352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spcBef>
                <a:spcPts val="1032"/>
              </a:spcBef>
              <a:buClr>
                <a:srgbClr val="005496"/>
              </a:buClr>
              <a:buFont typeface="Arial" pitchFamily="34" charset="0"/>
              <a:buChar char="•"/>
              <a:defRPr sz="2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005496"/>
              </a:buClr>
              <a:defRPr sz="20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314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B8AFE71-CD08-7245-A18B-4FA5E8E56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28600"/>
            <a:ext cx="11274552" cy="5486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1032"/>
              </a:spcBef>
              <a:buClr>
                <a:srgbClr val="005496"/>
              </a:buClr>
              <a:buFont typeface="Arial" pitchFamily="34" charset="0"/>
              <a:buNone/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005496"/>
              </a:buClr>
              <a:defRPr sz="20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9F0B4D8-4094-704B-A256-FCF55FDC8C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72800" y="6446520"/>
            <a:ext cx="758952" cy="182880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sz="1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‹#›</a:t>
            </a:fld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F96B04D-2FBB-48E4-8360-90523E276B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199" y="6172200"/>
            <a:ext cx="1206631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39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0" r:id="rId2"/>
    <p:sldLayoutId id="2147483692" r:id="rId3"/>
    <p:sldLayoutId id="2147483691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734BA78-15DB-9B41-9C6E-064A8AADA1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Brent Struthers</a:t>
            </a:r>
          </a:p>
          <a:p>
            <a:pPr>
              <a:lnSpc>
                <a:spcPct val="100000"/>
              </a:lnSpc>
            </a:pPr>
            <a:r>
              <a:rPr lang="en-US" dirty="0"/>
              <a:t>Director, STI-GA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Website: https://sti-ga.atis.org/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0F632F-4B5E-4409-86BF-52563FC595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April 15, 2021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C537E8-CE33-4702-9D02-9EDEBB4A8D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6990" y="1974772"/>
            <a:ext cx="6461143" cy="1306513"/>
          </a:xfrm>
        </p:spPr>
        <p:txBody>
          <a:bodyPr/>
          <a:lstStyle/>
          <a:p>
            <a:r>
              <a:rPr lang="en-US" dirty="0"/>
              <a:t>STI-GA NANC Update</a:t>
            </a:r>
          </a:p>
        </p:txBody>
      </p:sp>
    </p:spTree>
    <p:extLst>
      <p:ext uri="{BB962C8B-B14F-4D97-AF65-F5344CB8AC3E}">
        <p14:creationId xmlns:p14="http://schemas.microsoft.com/office/powerpoint/2010/main" val="175249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C621FF-30C7-4E67-9BA3-3A6674B8B6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62640"/>
            <a:ext cx="11274552" cy="984885"/>
          </a:xfrm>
        </p:spPr>
        <p:txBody>
          <a:bodyPr/>
          <a:lstStyle/>
          <a:p>
            <a:r>
              <a:rPr lang="en-US" dirty="0"/>
              <a:t>SHAKEN Framework SP Authorization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0C0D4-510F-40C9-AB34-EBB1EF04A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24" y="1579418"/>
            <a:ext cx="4140985" cy="298825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STI-PA Authorization</a:t>
            </a:r>
          </a:p>
          <a:p>
            <a:r>
              <a:rPr lang="en-US" dirty="0"/>
              <a:t>154 service providers authorized</a:t>
            </a:r>
          </a:p>
          <a:p>
            <a:pPr lvl="1"/>
            <a:r>
              <a:rPr lang="en-US" dirty="0"/>
              <a:t>More than doubled from start of 2021</a:t>
            </a:r>
          </a:p>
          <a:p>
            <a:r>
              <a:rPr lang="en-US" dirty="0"/>
              <a:t>40 More SPs approved and through staging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566681-F343-4B10-83B4-970345C779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2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7CC72DC-DB67-4A99-B5DA-3A0238E84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1428345"/>
              </p:ext>
            </p:extLst>
          </p:nvPr>
        </p:nvGraphicFramePr>
        <p:xfrm>
          <a:off x="5153891" y="1579418"/>
          <a:ext cx="5994402" cy="3916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532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58270C7-BC45-4A2D-B792-88E0EA3C3B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210979"/>
            <a:ext cx="11274552" cy="492443"/>
          </a:xfrm>
        </p:spPr>
        <p:txBody>
          <a:bodyPr/>
          <a:lstStyle/>
          <a:p>
            <a:r>
              <a:rPr lang="en-US" dirty="0"/>
              <a:t>SHAKEN Framework Status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075169-2E7C-D947-B2EF-4382DB4C86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3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D6B853C-0481-467D-BC37-C09FD9A75935}"/>
              </a:ext>
            </a:extLst>
          </p:cNvPr>
          <p:cNvSpPr txBox="1">
            <a:spLocks/>
          </p:cNvSpPr>
          <p:nvPr/>
        </p:nvSpPr>
        <p:spPr>
          <a:xfrm>
            <a:off x="457200" y="4318377"/>
            <a:ext cx="5136079" cy="1362270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defTabSz="457200" rtl="0" eaLnBrk="1" fontAlgn="base" hangingPunct="1">
              <a:spcBef>
                <a:spcPts val="1032"/>
              </a:spcBef>
              <a:spcAft>
                <a:spcPct val="0"/>
              </a:spcAft>
              <a:buClr>
                <a:srgbClr val="005496"/>
              </a:buClr>
              <a:buFont typeface="Arial" pitchFamily="34" charset="0"/>
              <a:buChar char="•"/>
              <a:defRPr sz="2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•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»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STI-GA Policy Decisions Binder</a:t>
            </a:r>
          </a:p>
          <a:p>
            <a:r>
              <a:rPr lang="en-US" dirty="0"/>
              <a:t>Binder consolidates all current STI-GA Board policies in a single document</a:t>
            </a:r>
            <a:endParaRPr lang="en-US" dirty="0">
              <a:effectLst/>
            </a:endParaRPr>
          </a:p>
          <a:p>
            <a:pPr lvl="1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6C5EB-6198-43BE-96E2-02A819744AD9}"/>
              </a:ext>
            </a:extLst>
          </p:cNvPr>
          <p:cNvSpPr txBox="1">
            <a:spLocks/>
          </p:cNvSpPr>
          <p:nvPr/>
        </p:nvSpPr>
        <p:spPr>
          <a:xfrm>
            <a:off x="6216197" y="3569728"/>
            <a:ext cx="5136079" cy="1429784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defTabSz="457200" rtl="0" eaLnBrk="1" fontAlgn="base" hangingPunct="1">
              <a:spcBef>
                <a:spcPts val="1032"/>
              </a:spcBef>
              <a:spcAft>
                <a:spcPct val="0"/>
              </a:spcAft>
              <a:buClr>
                <a:srgbClr val="005496"/>
              </a:buClr>
              <a:buFont typeface="Arial" pitchFamily="34" charset="0"/>
              <a:buChar char="•"/>
              <a:defRPr sz="2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•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»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effectLst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BAE5724-ADFE-4744-9127-66278BCC03E2}"/>
              </a:ext>
            </a:extLst>
          </p:cNvPr>
          <p:cNvSpPr txBox="1">
            <a:spLocks/>
          </p:cNvSpPr>
          <p:nvPr/>
        </p:nvSpPr>
        <p:spPr>
          <a:xfrm>
            <a:off x="6094476" y="1277592"/>
            <a:ext cx="5136079" cy="5091762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defTabSz="457200" rtl="0" eaLnBrk="1" fontAlgn="base" hangingPunct="1">
              <a:spcBef>
                <a:spcPts val="1032"/>
              </a:spcBef>
              <a:spcAft>
                <a:spcPct val="0"/>
              </a:spcAft>
              <a:buClr>
                <a:srgbClr val="005496"/>
              </a:buClr>
              <a:buFont typeface="Arial" pitchFamily="34" charset="0"/>
              <a:buChar char="•"/>
              <a:defRPr sz="2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•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»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/>
              <a:t>Upcoming Policy Changes</a:t>
            </a:r>
          </a:p>
          <a:p>
            <a:r>
              <a:rPr lang="en-US" dirty="0"/>
              <a:t>SPC token Access Policy</a:t>
            </a:r>
          </a:p>
          <a:p>
            <a:pPr lvl="1"/>
            <a:r>
              <a:rPr lang="en-US" dirty="0"/>
              <a:t>From direct access to TNs to FCC certification</a:t>
            </a:r>
          </a:p>
          <a:p>
            <a:pPr lvl="1"/>
            <a:r>
              <a:rPr lang="en-US" dirty="0"/>
              <a:t>Change effective on FCC’s Robocall Mitigation Program Certification Filing Deadline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Policy Change Requests (PCRs)</a:t>
            </a:r>
          </a:p>
          <a:p>
            <a:r>
              <a:rPr lang="en-US" dirty="0"/>
              <a:t>STI-GA Board nearing end of review process on two PCRs:</a:t>
            </a:r>
          </a:p>
          <a:p>
            <a:pPr lvl="1"/>
            <a:r>
              <a:rPr lang="en-US" dirty="0"/>
              <a:t>Supporting optional SP use of delegate certificates</a:t>
            </a:r>
          </a:p>
          <a:p>
            <a:pPr lvl="1"/>
            <a:r>
              <a:rPr lang="en-US" dirty="0"/>
              <a:t>Call authentication for calls from toll-free numbers</a:t>
            </a:r>
            <a:endParaRPr lang="en-US" dirty="0">
              <a:effectLst/>
            </a:endParaRPr>
          </a:p>
          <a:p>
            <a:endParaRPr lang="en-US" dirty="0">
              <a:effectLst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EB35D5A-D047-4F35-AB05-7471F3F93B46}"/>
              </a:ext>
            </a:extLst>
          </p:cNvPr>
          <p:cNvSpPr txBox="1">
            <a:spLocks/>
          </p:cNvSpPr>
          <p:nvPr/>
        </p:nvSpPr>
        <p:spPr>
          <a:xfrm>
            <a:off x="457199" y="1277592"/>
            <a:ext cx="5136079" cy="2728662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defTabSz="457200" rtl="0" eaLnBrk="1" fontAlgn="base" hangingPunct="1">
              <a:spcBef>
                <a:spcPts val="1032"/>
              </a:spcBef>
              <a:spcAft>
                <a:spcPct val="0"/>
              </a:spcAft>
              <a:buClr>
                <a:srgbClr val="005496"/>
              </a:buClr>
              <a:buFont typeface="Arial" pitchFamily="34" charset="0"/>
              <a:buChar char="•"/>
              <a:defRPr sz="2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•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»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/>
              <a:t>Certification Authorities</a:t>
            </a:r>
          </a:p>
          <a:p>
            <a:r>
              <a:rPr lang="en-US" dirty="0"/>
              <a:t>STI-GA Board approved 7</a:t>
            </a:r>
            <a:r>
              <a:rPr lang="en-US" baseline="30000" dirty="0"/>
              <a:t>th</a:t>
            </a:r>
            <a:r>
              <a:rPr lang="en-US" dirty="0"/>
              <a:t> CA to serve broader industry:</a:t>
            </a:r>
          </a:p>
          <a:p>
            <a:pPr lvl="1"/>
            <a:r>
              <a:rPr lang="en-US" dirty="0" err="1">
                <a:effectLst/>
              </a:rPr>
              <a:t>Metaswitch</a:t>
            </a:r>
            <a:r>
              <a:rPr lang="en-US" dirty="0">
                <a:effectLst/>
              </a:rPr>
              <a:t>	- </a:t>
            </a:r>
            <a:r>
              <a:rPr lang="en-US" dirty="0" err="1">
                <a:effectLst/>
              </a:rPr>
              <a:t>Sansay</a:t>
            </a:r>
            <a:endParaRPr lang="en-US" dirty="0">
              <a:effectLst/>
            </a:endParaRPr>
          </a:p>
          <a:p>
            <a:pPr lvl="1"/>
            <a:r>
              <a:rPr lang="en-US" dirty="0" err="1">
                <a:effectLst/>
              </a:rPr>
              <a:t>NetNumber</a:t>
            </a:r>
            <a:r>
              <a:rPr lang="en-US" dirty="0">
                <a:effectLst/>
              </a:rPr>
              <a:t>	- </a:t>
            </a:r>
            <a:r>
              <a:rPr lang="en-US" dirty="0" err="1">
                <a:effectLst/>
              </a:rPr>
              <a:t>TransNexus</a:t>
            </a:r>
            <a:endParaRPr lang="en-US" dirty="0">
              <a:effectLst/>
            </a:endParaRPr>
          </a:p>
          <a:p>
            <a:pPr lvl="1"/>
            <a:r>
              <a:rPr lang="en-US" dirty="0">
                <a:effectLst/>
              </a:rPr>
              <a:t>Neustar		- </a:t>
            </a:r>
            <a:r>
              <a:rPr lang="en-US" dirty="0" err="1"/>
              <a:t>PeerhingHub</a:t>
            </a:r>
            <a:endParaRPr lang="en-US" dirty="0"/>
          </a:p>
          <a:p>
            <a:pPr lvl="1"/>
            <a:r>
              <a:rPr lang="en-US" dirty="0">
                <a:effectLst/>
              </a:rPr>
              <a:t>GBSD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73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405C931-46D6-4861-8BE7-D7008A04FD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210979"/>
            <a:ext cx="11274552" cy="492443"/>
          </a:xfrm>
        </p:spPr>
        <p:txBody>
          <a:bodyPr/>
          <a:lstStyle/>
          <a:p>
            <a:r>
              <a:rPr lang="en-US" dirty="0"/>
              <a:t>FCC FNPRM on Revocation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E368D-9735-4068-B46F-AF59ADDEA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ATIS files comments with FCC on behalf of STI-GA Board</a:t>
            </a:r>
          </a:p>
          <a:p>
            <a:pPr lvl="1"/>
            <a:r>
              <a:rPr lang="en-US" dirty="0"/>
              <a:t>Docket WC 17-97, filed March 19, 2021</a:t>
            </a:r>
          </a:p>
          <a:p>
            <a:pPr lvl="1"/>
            <a:r>
              <a:rPr lang="en-US" dirty="0"/>
              <a:t>STI-GA Board supports FCC review of STI-GA Board SPC token revocation decisions</a:t>
            </a:r>
          </a:p>
          <a:p>
            <a:pPr lvl="1"/>
            <a:r>
              <a:rPr lang="en-US" dirty="0"/>
              <a:t>Urges FCC to ensure reviews are completed in a timely manner</a:t>
            </a:r>
          </a:p>
          <a:p>
            <a:pPr lvl="1"/>
            <a:r>
              <a:rPr lang="en-US" dirty="0"/>
              <a:t>Proposes the FCC use a de novo review standard</a:t>
            </a:r>
          </a:p>
          <a:p>
            <a:pPr lvl="1"/>
            <a:r>
              <a:rPr lang="en-US" dirty="0"/>
              <a:t>Seeks to ensure FCC respects confidentiality of materials shared by SPs with the Board during the Board’s revocation process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4C824-CD95-42C7-8226-446A2DE19D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571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4D727-F1BB-442F-B274-26007AE0B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114C5D-2672-48D1-902F-E7A754C7A6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154395"/>
      </p:ext>
    </p:extLst>
  </p:cSld>
  <p:clrMapOvr>
    <a:masterClrMapping/>
  </p:clrMapOvr>
</p:sld>
</file>

<file path=ppt/theme/theme1.xml><?xml version="1.0" encoding="utf-8"?>
<a:theme xmlns:a="http://schemas.openxmlformats.org/drawingml/2006/main" name="ati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TIS-PPT-Template" id="{C7E58924-9173-4C5F-B493-4573B43FDEE9}" vid="{74CF64B2-0A3B-4B0D-8922-7CEFE9CD93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7920</TotalTime>
  <Words>228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atis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Hank Daugherty</dc:creator>
  <cp:lastModifiedBy>Jordan Marie Reth</cp:lastModifiedBy>
  <cp:revision>103</cp:revision>
  <cp:lastPrinted>2016-06-21T20:27:56Z</cp:lastPrinted>
  <dcterms:created xsi:type="dcterms:W3CDTF">2017-03-02T19:43:29Z</dcterms:created>
  <dcterms:modified xsi:type="dcterms:W3CDTF">2021-04-08T21:05:55Z</dcterms:modified>
</cp:coreProperties>
</file>